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99" r:id="rId21"/>
    <p:sldId id="276" r:id="rId22"/>
    <p:sldId id="279" r:id="rId23"/>
    <p:sldId id="280" r:id="rId24"/>
    <p:sldId id="281" r:id="rId25"/>
    <p:sldId id="282" r:id="rId26"/>
    <p:sldId id="283" r:id="rId27"/>
    <p:sldId id="284" r:id="rId28"/>
  </p:sldIdLst>
  <p:sldSz cx="18288000" cy="10287000"/>
  <p:notesSz cx="6858000" cy="9144000"/>
  <p:embeddedFontLst>
    <p:embeddedFont>
      <p:font typeface="Gmarket Sans Bold" panose="02000000000000000000" pitchFamily="2" charset="-128"/>
      <p:bold r:id="rId29"/>
    </p:embeddedFont>
    <p:embeddedFont>
      <p:font typeface="Gmarket Sans Light" panose="02000000000000000000" pitchFamily="2" charset="-128"/>
      <p:regular r:id="rId30"/>
    </p:embeddedFont>
    <p:embeddedFont>
      <p:font typeface="Gmarket Sans Medium" panose="02000000000000000000" pitchFamily="2" charset="-128"/>
      <p:regular r:id="rId31"/>
    </p:embeddedFont>
    <p:embeddedFont>
      <p:font typeface="Noto Sans CJK KR Regular" panose="020B0500000000000000" pitchFamily="34" charset="-128"/>
      <p:regular r:id="rId32"/>
    </p:embeddedFont>
    <p:embeddedFont>
      <p:font typeface="Gmarket Sans TTF Light" panose="02000000000000000000" pitchFamily="2" charset="-128"/>
      <p:regular r:id="rId33"/>
    </p:embeddedFont>
    <p:embeddedFont>
      <p:font typeface="Gmarket Sans TTF Medium" panose="02000000000000000000" pitchFamily="2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7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94624" autoAdjust="0"/>
  </p:normalViewPr>
  <p:slideViewPr>
    <p:cSldViewPr>
      <p:cViewPr varScale="1">
        <p:scale>
          <a:sx n="71" d="100"/>
          <a:sy n="71" d="100"/>
        </p:scale>
        <p:origin x="736" y="168"/>
      </p:cViewPr>
      <p:guideLst>
        <p:guide orient="horz" pos="2136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0" y="29718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8686800"/>
            <a:ext cx="478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8674100"/>
            <a:ext cx="4787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86100" y="3644900"/>
            <a:ext cx="121285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8000" b="0" i="0" u="none" strike="noStrike" dirty="0">
                <a:solidFill>
                  <a:srgbClr val="124786"/>
                </a:solidFill>
                <a:latin typeface="Gmarket Sans Bold"/>
              </a:rPr>
              <a:t>The Next Home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26500" y="7962900"/>
            <a:ext cx="6223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3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조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55800" y="7962900"/>
            <a:ext cx="40894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000000"/>
                </a:solidFill>
                <a:latin typeface="Noto Sans CJK KR Regular"/>
              </a:rPr>
              <a:t>SSAFY HOME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4500" y="7962900"/>
            <a:ext cx="2247900" cy="52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김자연</a:t>
            </a:r>
            <a:r>
              <a:rPr lang="en-US" sz="3000" b="0" i="0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0" i="0" u="none" strike="noStrike">
                <a:solidFill>
                  <a:srgbClr val="000000"/>
                </a:solidFill>
                <a:ea typeface="Noto Sans CJK KR Regular"/>
              </a:rPr>
              <a:t>정현수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52" y="450850"/>
            <a:ext cx="9410700" cy="9385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800" y="2387600"/>
            <a:ext cx="298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기획</a:t>
            </a:r>
            <a:r>
              <a:rPr lang="en-US" sz="30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및</a:t>
            </a:r>
            <a:r>
              <a:rPr lang="en-US" sz="30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1600" y="2171700"/>
            <a:ext cx="29845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요구사항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정의</a:t>
            </a:r>
          </a:p>
          <a:p>
            <a:pPr lvl="0" algn="l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UI/UX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설계</a:t>
            </a:r>
          </a:p>
          <a:p>
            <a:pPr lvl="0" algn="l">
              <a:lnSpc>
                <a:spcPct val="150000"/>
              </a:lnSpc>
            </a:pPr>
            <a:r>
              <a:rPr lang="en-US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latin typeface="Gmarket Sans Medium"/>
              </a:rPr>
              <a:t>ERD </a:t>
            </a:r>
            <a:r>
              <a:rPr lang="ko-KR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ea typeface="Gmarket Sans Medium"/>
              </a:rPr>
              <a:t>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CC1D72-1EEE-3E29-4C01-C71B1303E20F}"/>
              </a:ext>
            </a:extLst>
          </p:cNvPr>
          <p:cNvSpPr txBox="1"/>
          <p:nvPr/>
        </p:nvSpPr>
        <p:spPr>
          <a:xfrm>
            <a:off x="1371600" y="2247900"/>
            <a:ext cx="27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0492" y="4914900"/>
            <a:ext cx="6076950" cy="414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3600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김</a:t>
            </a:r>
            <a:r>
              <a:rPr lang="ko-KR" sz="36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자연</a:t>
            </a:r>
          </a:p>
          <a:p>
            <a:pPr lvl="0" algn="ctr">
              <a:lnSpc>
                <a:spcPct val="99600"/>
              </a:lnSpc>
            </a:pPr>
            <a:endParaRPr lang="ko-KR" sz="3600" b="0" i="0" u="none" strike="noStrike" dirty="0">
              <a:solidFill>
                <a:srgbClr val="000000"/>
              </a:solidFill>
              <a:highlight>
                <a:srgbClr val="FFCD4A"/>
              </a:highlight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Gmarket Sans Light"/>
                <a:ea typeface="Gmarket Sans Light"/>
              </a:rPr>
              <a:t>매물 </a:t>
            </a:r>
            <a:r>
              <a:rPr lang="ko-KR" altLang="en-US" sz="2800" dirty="0" err="1">
                <a:solidFill>
                  <a:srgbClr val="000000"/>
                </a:solidFill>
                <a:latin typeface="Gmarket Sans Light"/>
                <a:ea typeface="Gmarket Sans Light"/>
              </a:rPr>
              <a:t>필</a:t>
            </a:r>
            <a:r>
              <a:rPr lang="ko-KR" altLang="en-US" sz="2800" b="0" i="0" u="none" strike="noStrike" dirty="0" err="1">
                <a:solidFill>
                  <a:srgbClr val="000000"/>
                </a:solidFill>
                <a:latin typeface="Gmarket Sans Light"/>
                <a:ea typeface="Gmarket Sans Light"/>
              </a:rPr>
              <a:t>티링</a:t>
            </a:r>
            <a:r>
              <a:rPr lang="ko-KR" altLang="en-US" sz="2800" b="0" i="0" u="none" strike="noStrike" dirty="0">
                <a:solidFill>
                  <a:srgbClr val="000000"/>
                </a:solidFill>
                <a:latin typeface="Gmarket Sans Light"/>
                <a:ea typeface="Gmarket Sans Light"/>
              </a:rPr>
              <a:t> 조건 검색 및 필터링 개발</a:t>
            </a:r>
            <a:endParaRPr lang="en-US" altLang="ko-KR" sz="2800" b="0" i="0" u="none" strike="noStrike" dirty="0">
              <a:solidFill>
                <a:srgbClr val="000000"/>
              </a:solidFill>
              <a:latin typeface="Gmarket Sans Light"/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Gmarket Sans Light"/>
                <a:ea typeface="Gmarket Sans Light"/>
              </a:rPr>
              <a:t>매물 상세조회 개발</a:t>
            </a:r>
            <a:endParaRPr lang="en-US" altLang="ko-KR" sz="2800" b="0" i="0" u="none" strike="noStrike" dirty="0">
              <a:solidFill>
                <a:srgbClr val="000000"/>
              </a:solidFill>
              <a:latin typeface="Gmarket Sans Light"/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Gmarket Sans Light"/>
                <a:ea typeface="Gmarket Sans Light"/>
              </a:rPr>
              <a:t>이메일 인증 개발</a:t>
            </a:r>
            <a:endParaRPr lang="en-US" altLang="ko-KR" sz="2800" b="0" i="0" u="none" strike="noStrike" dirty="0">
              <a:solidFill>
                <a:srgbClr val="000000"/>
              </a:solidFill>
              <a:latin typeface="Gmarket Sans Light"/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외부 </a:t>
            </a:r>
            <a:r>
              <a:rPr lang="en-US" altLang="ko-KR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API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 부착</a:t>
            </a:r>
            <a:endParaRPr lang="en-US" sz="2800" b="0" i="0" u="none" strike="noStrike" dirty="0">
              <a:solidFill>
                <a:srgbClr val="000000"/>
              </a:solidFill>
              <a:latin typeface="Gmarket Sans Ligh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035300" y="1384300"/>
            <a:ext cx="48260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팀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일정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개인별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업무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진행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일정</a:t>
            </a:r>
          </a:p>
          <a:p>
            <a:pPr lvl="0" algn="l">
              <a:lnSpc>
                <a:spcPct val="124499"/>
              </a:lnSpc>
            </a:pPr>
            <a:endParaRPr lang="ko-KR" sz="1700" b="0" i="0" u="none" strike="noStrike">
              <a:solidFill>
                <a:srgbClr val="9E9E9E"/>
              </a:solidFill>
              <a:ea typeface="Gmarket Sans Bold"/>
            </a:endParaRP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8D94B2D2-B8C4-DE19-B615-E4BF01458A47}"/>
              </a:ext>
            </a:extLst>
          </p:cNvPr>
          <p:cNvSpPr txBox="1"/>
          <p:nvPr/>
        </p:nvSpPr>
        <p:spPr>
          <a:xfrm>
            <a:off x="1574800" y="2387600"/>
            <a:ext cx="298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핵심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기능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개발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(~11/24)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D65C0-4690-ADC1-42A5-D694AA0C99D7}"/>
              </a:ext>
            </a:extLst>
          </p:cNvPr>
          <p:cNvSpPr txBox="1"/>
          <p:nvPr/>
        </p:nvSpPr>
        <p:spPr>
          <a:xfrm>
            <a:off x="1295400" y="2171700"/>
            <a:ext cx="27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3000" dirty="0">
                <a:solidFill>
                  <a:srgbClr val="124786"/>
                </a:solidFill>
                <a:latin typeface="Gmarket Sans Bold"/>
              </a:rPr>
              <a:t>2</a:t>
            </a:r>
            <a:endParaRPr lang="en-US" sz="3000" b="0" i="0" u="none" strike="noStrike" dirty="0">
              <a:solidFill>
                <a:srgbClr val="124786"/>
              </a:solidFill>
              <a:latin typeface="Gmarket Sans 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E55784-F64C-CC57-22AE-D96FEBC56535}"/>
              </a:ext>
            </a:extLst>
          </p:cNvPr>
          <p:cNvSpPr txBox="1"/>
          <p:nvPr/>
        </p:nvSpPr>
        <p:spPr>
          <a:xfrm>
            <a:off x="10210067" y="4914900"/>
            <a:ext cx="6954148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99600"/>
              </a:lnSpc>
            </a:pPr>
            <a:r>
              <a:rPr lang="ko-KR" altLang="en-US" sz="36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정</a:t>
            </a:r>
            <a:r>
              <a:rPr lang="ko-KR" sz="36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현수</a:t>
            </a:r>
          </a:p>
          <a:p>
            <a:pPr lvl="0" algn="ctr">
              <a:lnSpc>
                <a:spcPct val="99600"/>
              </a:lnSpc>
            </a:pPr>
            <a:endParaRPr lang="ko-KR" sz="3600" b="0" i="0" u="none" strike="noStrike" dirty="0">
              <a:solidFill>
                <a:srgbClr val="000000"/>
              </a:solidFill>
              <a:highlight>
                <a:srgbClr val="FFCD4A"/>
              </a:highlight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 dirty="0">
                <a:solidFill>
                  <a:srgbClr val="000000"/>
                </a:solidFill>
                <a:ea typeface="Gmarket Sans Light"/>
              </a:rPr>
              <a:t>회원</a:t>
            </a:r>
            <a:r>
              <a:rPr lang="en-US" altLang="ko-KR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/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관심매물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Light"/>
              </a:rPr>
              <a:t>/Q&amp;A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 게시판 </a:t>
            </a:r>
            <a:r>
              <a:rPr lang="en-US" altLang="ko-KR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API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 및 페이지</a:t>
            </a:r>
            <a:endParaRPr lang="ko-KR" sz="2800" b="0" i="0" u="none" strike="noStrike" dirty="0">
              <a:solidFill>
                <a:srgbClr val="000000"/>
              </a:solidFill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인증</a:t>
            </a:r>
            <a:r>
              <a:rPr lang="en-US" altLang="ko-KR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/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인가 시스템 개발</a:t>
            </a:r>
            <a:endParaRPr lang="ko-KR" sz="2800" b="0" i="0" u="none" strike="noStrike" dirty="0">
              <a:solidFill>
                <a:srgbClr val="000000"/>
              </a:solidFill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ea typeface="Gmarket Sans Light"/>
              </a:rPr>
              <a:t>거래금액 </a:t>
            </a:r>
            <a:r>
              <a:rPr lang="ko-KR" altLang="en-US" sz="2800" dirty="0">
                <a:solidFill>
                  <a:srgbClr val="000000"/>
                </a:solidFill>
                <a:ea typeface="Gmarket Sans Light"/>
              </a:rPr>
              <a:t>추이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Gmarket Sans Light"/>
              </a:rPr>
              <a:t>시각화</a:t>
            </a:r>
            <a:endParaRPr lang="ko-KR" sz="2800" b="0" i="0" u="none" strike="noStrike" dirty="0">
              <a:solidFill>
                <a:srgbClr val="000000"/>
              </a:solidFill>
              <a:ea typeface="Gmarket Sans Light"/>
            </a:endParaRPr>
          </a:p>
          <a:p>
            <a:pPr lvl="0" algn="ctr">
              <a:lnSpc>
                <a:spcPct val="99600"/>
              </a:lnSpc>
            </a:pPr>
            <a:r>
              <a:rPr lang="ko-KR" sz="2800" b="0" i="0" u="none" strike="noStrike" dirty="0" err="1">
                <a:solidFill>
                  <a:srgbClr val="000000"/>
                </a:solidFill>
                <a:ea typeface="Gmarket Sans Light"/>
              </a:rPr>
              <a:t>챗봇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Gmarket Sans Light"/>
              </a:rPr>
              <a:t>시스템</a:t>
            </a:r>
            <a:r>
              <a:rPr lang="en-US" sz="2800" b="0" i="0" u="none" strike="noStrike" dirty="0">
                <a:solidFill>
                  <a:srgbClr val="000000"/>
                </a:solidFill>
                <a:latin typeface="Gmarket Sans Light"/>
              </a:rPr>
              <a:t> </a:t>
            </a:r>
            <a:r>
              <a:rPr lang="ko-KR" altLang="en-US" sz="2800" dirty="0">
                <a:solidFill>
                  <a:srgbClr val="000000"/>
                </a:solidFill>
                <a:latin typeface="Gmarket Sans Light"/>
                <a:ea typeface="Gmarket Sans Light"/>
              </a:rPr>
              <a:t>개발</a:t>
            </a:r>
            <a:endParaRPr lang="en-KR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시장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78800" y="33655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7194550"/>
            <a:ext cx="7569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유사한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제품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서비스의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장단점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분석</a:t>
            </a:r>
          </a:p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차별화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전략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기술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862" y="3140808"/>
            <a:ext cx="4495800" cy="5575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031" y="3442677"/>
            <a:ext cx="7366000" cy="4572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56862" y="8978900"/>
            <a:ext cx="56642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 err="1">
                <a:solidFill>
                  <a:srgbClr val="000000"/>
                </a:solidFill>
                <a:ea typeface="Gmarket Sans Medium"/>
              </a:rPr>
              <a:t>검색시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지역과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분리되어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있지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않아</a:t>
            </a:r>
            <a:endParaRPr lang="en-US" altLang="ko-KR" sz="2200" dirty="0">
              <a:solidFill>
                <a:srgbClr val="000000"/>
              </a:solidFill>
              <a:latin typeface="Gmarket Sans Medium"/>
              <a:ea typeface="Gmarket Sans Medium"/>
            </a:endParaRP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눈에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알아보기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힘듦</a:t>
            </a:r>
          </a:p>
          <a:p>
            <a:pPr lvl="0" algn="l">
              <a:lnSpc>
                <a:spcPct val="99600"/>
              </a:lnSpc>
            </a:pPr>
            <a:endParaRPr lang="ko-KR" sz="22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23662" y="2719754"/>
            <a:ext cx="2362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Gmarket Sans Bold"/>
              </a:rPr>
              <a:t>기존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Bold"/>
              </a:rPr>
              <a:t>플랫폼</a:t>
            </a:r>
            <a:endParaRPr lang="en-US" sz="2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35300" y="1384300"/>
            <a:ext cx="58928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03.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시장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분석</a:t>
            </a:r>
          </a:p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유사한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제품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서비스의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장단점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분석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,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차별화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전략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기술</a:t>
            </a:r>
          </a:p>
          <a:p>
            <a:pPr lvl="0" algn="l">
              <a:lnSpc>
                <a:spcPct val="124499"/>
              </a:lnSpc>
            </a:pPr>
            <a:endParaRPr lang="ko-KR" sz="1700" b="0" i="0" u="none" strike="noStrike">
              <a:solidFill>
                <a:srgbClr val="9E9E9E"/>
              </a:solidFill>
              <a:ea typeface="Gmarket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813931" y="2719754"/>
            <a:ext cx="2362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Bold"/>
              </a:rPr>
              <a:t>우리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Bold"/>
              </a:rPr>
              <a:t>플랫폼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162931" y="8978900"/>
            <a:ext cx="56642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지역과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분리를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사용자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편의성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Gmarket Sans Medium"/>
              </a:rPr>
              <a:t> 개선</a:t>
            </a:r>
            <a:endParaRPr lang="ko-KR" sz="22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050" y="3201377"/>
            <a:ext cx="4813300" cy="2311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669" y="3140807"/>
            <a:ext cx="5149489" cy="531348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3100" y="3023577"/>
            <a:ext cx="4648200" cy="4978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352800" y="9067800"/>
            <a:ext cx="60579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매물의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주변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확인할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있지만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원하는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곳에서부터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도착지까지의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수단을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알기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힘듦</a:t>
            </a:r>
          </a:p>
          <a:p>
            <a:pPr lvl="0" algn="l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l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35300" y="1384300"/>
            <a:ext cx="58928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03.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시장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분석</a:t>
            </a:r>
          </a:p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유사한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제품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서비스의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장단점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분석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,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차별화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전략</a:t>
            </a:r>
            <a:r>
              <a:rPr lang="en-US" sz="1700" b="0" i="0" u="none" strike="noStrike" dirty="0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 dirty="0">
                <a:solidFill>
                  <a:srgbClr val="9E9E9E"/>
                </a:solidFill>
                <a:ea typeface="Gmarket Sans Bold"/>
              </a:rPr>
              <a:t>기술</a:t>
            </a:r>
          </a:p>
          <a:p>
            <a:pPr lvl="0" algn="l">
              <a:lnSpc>
                <a:spcPct val="124499"/>
              </a:lnSpc>
            </a:pPr>
            <a:endParaRPr lang="ko-KR" sz="1700" b="0" i="0" u="none" strike="noStrike" dirty="0">
              <a:solidFill>
                <a:srgbClr val="9E9E9E"/>
              </a:solidFill>
              <a:ea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3300" y="304800"/>
            <a:ext cx="99695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기존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플랫폼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(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다방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직방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)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장점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: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다양한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정보들을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확인할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있음</a:t>
            </a:r>
          </a:p>
          <a:p>
            <a:pPr lvl="0" algn="l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주변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교육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시설이나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Gmarket Sans Medium"/>
              </a:rPr>
              <a:t>펫세권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등을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사용자의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요구를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충족시킬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있음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11650" y="2677745"/>
            <a:ext cx="2362200" cy="3126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Gmarket Sans Bold"/>
              </a:rPr>
              <a:t>기존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Bold"/>
              </a:rPr>
              <a:t>플랫폼</a:t>
            </a:r>
            <a:endParaRPr lang="en-US" sz="2000" b="0" i="0" u="none" strike="noStrike" dirty="0">
              <a:solidFill>
                <a:srgbClr val="000000"/>
              </a:solidFill>
              <a:latin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90300" y="8568592"/>
            <a:ext cx="62738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dirty="0"/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주소지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등록을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매번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목적지를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검색할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필요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없이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마다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교통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정보를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빠르고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쉽게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확인할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있음</a:t>
            </a:r>
          </a:p>
          <a:p>
            <a:pPr lvl="0" algn="ctr">
              <a:lnSpc>
                <a:spcPct val="99600"/>
              </a:lnSpc>
            </a:pPr>
            <a:endParaRPr lang="ko-KR" sz="22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246100" y="2681597"/>
            <a:ext cx="2362200" cy="31261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Bold"/>
              </a:rPr>
              <a:t>우리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Bold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Bold"/>
              </a:rPr>
              <a:t>플랫폼</a:t>
            </a:r>
          </a:p>
          <a:p>
            <a:pPr lvl="0" algn="ctr">
              <a:lnSpc>
                <a:spcPct val="99600"/>
              </a:lnSpc>
            </a:pPr>
            <a:endParaRPr lang="ko-KR" sz="2000" b="0" i="0" u="none" strike="noStrike" dirty="0">
              <a:solidFill>
                <a:srgbClr val="000000"/>
              </a:solidFill>
              <a:highlight>
                <a:srgbClr val="FFCD4A"/>
              </a:highlight>
              <a:ea typeface="Gmarket Sans 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개발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결과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5156200"/>
            <a:ext cx="7569200" cy="233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기술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관련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내용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작성</a:t>
            </a:r>
          </a:p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개발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환경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전체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spc="300" dirty="0">
                <a:solidFill>
                  <a:srgbClr val="FFFFFF"/>
                </a:solidFill>
                <a:ea typeface="Gmarket Sans Medium"/>
              </a:rPr>
              <a:t>시스템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구조도</a:t>
            </a:r>
          </a:p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화면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흐름도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(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주요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화면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시연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동영상</a:t>
            </a:r>
            <a:endParaRPr lang="ko-KR" altLang="en-US" sz="3000" b="0" i="0" u="none" strike="noStrike" dirty="0">
              <a:solidFill>
                <a:srgbClr val="FFFFFF"/>
              </a:solidFill>
              <a:ea typeface="Gmarket Sans Medium"/>
            </a:endParaRPr>
          </a:p>
          <a:p>
            <a:pPr marL="342900" lvl="0" indent="-342900" algn="l">
              <a:lnSpc>
                <a:spcPct val="1500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적용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패턴과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핵심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알고리즘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0" y="1676400"/>
            <a:ext cx="9372600" cy="8204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12900" y="63627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매물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관리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2900" y="7023100"/>
            <a:ext cx="9969500" cy="1397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지도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기반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표시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키워드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l">
              <a:lnSpc>
                <a:spcPct val="1500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주소지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거리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교통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소요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시간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계산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.</a:t>
            </a:r>
          </a:p>
          <a:p>
            <a:pPr lvl="0" algn="l">
              <a:lnSpc>
                <a:spcPct val="150000"/>
              </a:lnSpc>
            </a:pP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관심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등록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관리</a:t>
            </a:r>
            <a:r>
              <a:rPr lang="en-US" sz="22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Gmarket Sans Medium"/>
              </a:rPr>
              <a:t>기능</a:t>
            </a:r>
          </a:p>
          <a:p>
            <a:pPr lvl="0" algn="l">
              <a:lnSpc>
                <a:spcPct val="99600"/>
              </a:lnSpc>
            </a:pPr>
            <a:endParaRPr lang="ko-KR" sz="22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216400"/>
            <a:ext cx="25781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00" y="1619250"/>
            <a:ext cx="8115300" cy="819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0" y="5194300"/>
            <a:ext cx="5029200" cy="4330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4417" y="8458200"/>
            <a:ext cx="1028700" cy="1041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87500" y="3416300"/>
            <a:ext cx="731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124786"/>
                </a:solidFill>
                <a:ea typeface="Gmarket Sans Bold"/>
              </a:rPr>
              <a:t>관심매물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관리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/ AI </a:t>
            </a:r>
            <a:r>
              <a:rPr lang="ko-KR" sz="2500" b="0" i="0" u="none" strike="noStrike" dirty="0" err="1">
                <a:solidFill>
                  <a:srgbClr val="124786"/>
                </a:solidFill>
                <a:ea typeface="Gmarket Sans Bold"/>
              </a:rPr>
              <a:t>챗봇을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활용한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매물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조언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제공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결과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4216400"/>
            <a:ext cx="2578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84" y="1308100"/>
            <a:ext cx="8375816" cy="40034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5384" y="5588000"/>
            <a:ext cx="8375816" cy="43831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7500" y="3416300"/>
            <a:ext cx="731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회원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관리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/ Q&amp;A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게시판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 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결과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007" y="1536700"/>
            <a:ext cx="6172200" cy="3759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750" y="1511300"/>
            <a:ext cx="7175500" cy="3759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b="7210"/>
          <a:stretch/>
        </p:blipFill>
        <p:spPr>
          <a:xfrm>
            <a:off x="1291771" y="5740400"/>
            <a:ext cx="6172200" cy="3759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9764" y="5651500"/>
            <a:ext cx="4749800" cy="405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4364" y="5664200"/>
            <a:ext cx="5207000" cy="4051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87500" y="3416300"/>
            <a:ext cx="7315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회원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관리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결과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3467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2100" y="8686800"/>
            <a:ext cx="74930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43815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시장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3528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추진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23241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기획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배경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4262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기대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53975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개발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7493000"/>
            <a:ext cx="75692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개발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후기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 dirty="0">
                <a:solidFill>
                  <a:srgbClr val="FFFFFF"/>
                </a:solidFill>
                <a:ea typeface="Gmarket Sans Bold"/>
              </a:rPr>
              <a:t>목차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7B3574-8E1C-EAAE-42EC-7F7B63DFB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374000-EE0A-2C94-00F9-D43C11148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FA7A615-2F7D-79E6-9750-FA52F6309ED4}"/>
              </a:ext>
            </a:extLst>
          </p:cNvPr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altLang="en-US" sz="1700" b="0" i="0" u="none" strike="noStrike" dirty="0">
                <a:solidFill>
                  <a:srgbClr val="9E9E9E"/>
                </a:solidFill>
                <a:ea typeface="Gmarket Sans Bold"/>
              </a:rPr>
              <a:t>시연 동영상</a:t>
            </a:r>
            <a:endParaRPr lang="ko-KR" sz="1700" b="0" i="0" u="none" strike="noStrike" dirty="0">
              <a:solidFill>
                <a:srgbClr val="9E9E9E"/>
              </a:solidFill>
              <a:ea typeface="Gmarket Sans Bold"/>
            </a:endParaRPr>
          </a:p>
        </p:txBody>
      </p:sp>
      <p:pic>
        <p:nvPicPr>
          <p:cNvPr id="5" name="merge-video-online.com_1732657155_fewzf3uh_vTNpoAy8">
            <a:hlinkClick r:id="" action="ppaction://media"/>
            <a:extLst>
              <a:ext uri="{FF2B5EF4-FFF2-40B4-BE49-F238E27FC236}">
                <a16:creationId xmlns:a16="http://schemas.microsoft.com/office/drawing/2014/main" id="{FC355C61-0594-72DB-6341-866C3FB66F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0162" y="1930400"/>
            <a:ext cx="14020800" cy="807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5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환경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시스템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구조도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34215B4-2053-CD7A-1375-D68FEAD1C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978" y="2171700"/>
            <a:ext cx="11516043" cy="75325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기대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효과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00" y="8686800"/>
            <a:ext cx="9258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900" y="2247900"/>
            <a:ext cx="6172200" cy="5778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기대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효과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29000" y="6337300"/>
            <a:ext cx="48514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부동산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정보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서비스의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데이터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기반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신뢰성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향상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13800" y="3035300"/>
            <a:ext cx="48514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사용자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경험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개선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: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매물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탐색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및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비교에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드는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시간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단축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.</a:t>
            </a:r>
          </a:p>
          <a:p>
            <a:pPr lvl="0" algn="l">
              <a:lnSpc>
                <a:spcPct val="99600"/>
              </a:lnSpc>
            </a:pPr>
            <a:endParaRPr lang="en-US" sz="2500" b="0" i="0" u="none" strike="noStrike">
              <a:solidFill>
                <a:srgbClr val="124786"/>
              </a:solidFill>
              <a:latin typeface="Gmarket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42500" y="6286500"/>
            <a:ext cx="4851400" cy="82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플랫폼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차별화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: AI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기반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챗봇으로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고객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만족도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증가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12900" y="4432300"/>
            <a:ext cx="66421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개발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후기</a:t>
            </a:r>
          </a:p>
          <a:p>
            <a:pPr lvl="0" algn="l">
              <a:lnSpc>
                <a:spcPct val="99600"/>
              </a:lnSpc>
            </a:pPr>
            <a:endParaRPr lang="ko-KR" sz="4200" b="0" i="0" u="none" strike="noStrike">
              <a:solidFill>
                <a:srgbClr val="FFFFFF"/>
              </a:solidFill>
              <a:ea typeface="Gmarket Sans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>
              <a:solidFill>
                <a:srgbClr val="FFFFFF"/>
              </a:solidFill>
              <a:ea typeface="Gmarket Sans Bold"/>
            </a:endParaRPr>
          </a:p>
          <a:p>
            <a:pPr lvl="0" algn="l">
              <a:lnSpc>
                <a:spcPct val="99600"/>
              </a:lnSpc>
            </a:pPr>
            <a:endParaRPr lang="ko-KR" sz="4200" b="0" i="0" u="none" strike="noStrike">
              <a:solidFill>
                <a:srgbClr val="FFFFFF"/>
              </a:solidFill>
              <a:ea typeface="Gmarket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12900" y="5156200"/>
            <a:ext cx="75692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FFFFF"/>
              </a:buClr>
              <a:buFont typeface="Arial"/>
              <a:buChar char="●"/>
            </a:pPr>
            <a:r>
              <a:rPr lang="ko-KR" altLang="en-US" sz="3000" b="0" i="0" u="none" strike="noStrike" dirty="0">
                <a:solidFill>
                  <a:srgbClr val="FFFFFF"/>
                </a:solidFill>
                <a:ea typeface="Gmarket Sans Medium"/>
              </a:rPr>
              <a:t>서비스 확장 방향성</a:t>
            </a:r>
            <a:endParaRPr lang="ko-KR" sz="3000" b="0" i="0" u="none" strike="noStrike" dirty="0">
              <a:solidFill>
                <a:srgbClr val="FFFFFF"/>
              </a:solidFill>
              <a:ea typeface="Gmarket Sans Medium"/>
            </a:endParaRPr>
          </a:p>
          <a:p>
            <a:pPr marL="342900" lvl="0" indent="-342900" algn="l">
              <a:lnSpc>
                <a:spcPct val="996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프로젝트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진행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팀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사진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개인별</a:t>
            </a:r>
            <a:r>
              <a:rPr lang="en-US" sz="3000" b="0" i="0" u="none" strike="noStrike" dirty="0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FFFFFF"/>
                </a:solidFill>
                <a:ea typeface="Gmarket Sans Medium"/>
              </a:rPr>
              <a:t>후기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 dirty="0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5537200" y="3543300"/>
            <a:ext cx="3276600" cy="3276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5499100" y="3759200"/>
            <a:ext cx="698500" cy="69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200" y="3810000"/>
            <a:ext cx="609600" cy="60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035300" y="1384300"/>
            <a:ext cx="33909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개발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후기</a:t>
            </a:r>
          </a:p>
          <a:p>
            <a:pPr lvl="0" algn="l">
              <a:lnSpc>
                <a:spcPct val="124499"/>
              </a:lnSpc>
            </a:pPr>
            <a:endParaRPr lang="ko-KR" sz="1700" b="0" i="0" u="none" strike="noStrike">
              <a:solidFill>
                <a:srgbClr val="9E9E9E"/>
              </a:solidFill>
              <a:ea typeface="Gmarket Sans Bold"/>
            </a:endParaRPr>
          </a:p>
          <a:p>
            <a:pPr lvl="0" algn="l">
              <a:lnSpc>
                <a:spcPct val="124499"/>
              </a:lnSpc>
            </a:pPr>
            <a:endParaRPr lang="ko-KR" sz="1700" b="0" i="0" u="none" strike="noStrike">
              <a:solidFill>
                <a:srgbClr val="9E9E9E"/>
              </a:solidFill>
              <a:ea typeface="Gmarket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56400" y="50038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124786"/>
                </a:solidFill>
                <a:ea typeface="Gmarket Sans Bold"/>
              </a:rPr>
              <a:t>방향성</a:t>
            </a:r>
            <a:endParaRPr lang="ko-KR" sz="2500" b="0" i="0" u="none" strike="noStrike" dirty="0">
              <a:solidFill>
                <a:srgbClr val="124786"/>
              </a:solidFill>
              <a:ea typeface="Gmarket Sa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022114" y="4248150"/>
            <a:ext cx="53848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검색 성능 개선</a:t>
            </a:r>
            <a:endParaRPr lang="en-US" altLang="ko-KR" sz="2000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매물 데이터 추가</a:t>
            </a:r>
            <a:endParaRPr lang="en-US" altLang="ko-KR" sz="2000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>
              <a:lnSpc>
                <a:spcPct val="15000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추가 기능</a:t>
            </a:r>
            <a: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매물 등록 알림</a:t>
            </a:r>
            <a: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매물 공유 등</a:t>
            </a:r>
            <a: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sz="2000" u="none" strike="noStrike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9BB75C7B-802E-DFCB-AD97-CA2F6E41F97A}"/>
              </a:ext>
            </a:extLst>
          </p:cNvPr>
          <p:cNvSpPr txBox="1"/>
          <p:nvPr/>
        </p:nvSpPr>
        <p:spPr>
          <a:xfrm>
            <a:off x="1612900" y="22098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124786"/>
                </a:solidFill>
                <a:ea typeface="Gmarket Sans Bold"/>
              </a:rPr>
              <a:t>서비스 확장 방향성</a:t>
            </a:r>
            <a:endParaRPr lang="ko-KR" sz="2500" b="0" i="0" u="none" strike="noStrike" dirty="0">
              <a:solidFill>
                <a:srgbClr val="124786"/>
              </a:solidFill>
              <a:ea typeface="Gmarket Sans 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76327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300" y="4927600"/>
            <a:ext cx="92583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3467100"/>
            <a:ext cx="12242800" cy="129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0" y="5727700"/>
            <a:ext cx="12242800" cy="129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12900" y="22098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팀원들의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소감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기대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효과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2900" y="30353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김자연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12900" y="5295900"/>
            <a:ext cx="4851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정현수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3600" y="6057900"/>
            <a:ext cx="14960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JWT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인증과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관리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기능을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통해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안정적인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서비스를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제공하고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회원의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흐름을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이해할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있었습니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</a:p>
          <a:p>
            <a:pPr lvl="0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깃 </a:t>
            </a:r>
            <a:r>
              <a:rPr lang="ko-KR" altLang="en-US" sz="2000" b="0" i="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브랜치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전략을 통해 </a:t>
            </a: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독립적으로 개발을 해볼 수 있어서 협업에 있어서 좋은 경험이었습니다</a:t>
            </a:r>
            <a: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3019B872-397F-F081-1BDB-890D211CA13F}"/>
              </a:ext>
            </a:extLst>
          </p:cNvPr>
          <p:cNvSpPr txBox="1"/>
          <p:nvPr/>
        </p:nvSpPr>
        <p:spPr>
          <a:xfrm>
            <a:off x="2209800" y="3768969"/>
            <a:ext cx="14960600" cy="96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풀스택</a:t>
            </a:r>
            <a:r>
              <a:rPr lang="ko-KR" altLang="en-US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개발의 어려움과</a:t>
            </a:r>
            <a:r>
              <a:rPr lang="en-US" altLang="ko-KR" sz="2000" b="0" i="0" u="none" strike="noStrike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b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ko-KR" altLang="en-US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추후 프론트 개발자와의 협업 시에 어떻게 소통해야 하는지 생각해보는 시간을 가질 수 있었다</a:t>
            </a:r>
            <a:r>
              <a:rPr lang="en-US" altLang="ko-KR" sz="2000" dirty="0">
                <a:solidFill>
                  <a:srgbClr val="00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sz="2000" b="0" i="0" u="none" strike="noStrike" dirty="0">
              <a:solidFill>
                <a:srgbClr val="00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1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8686800"/>
            <a:ext cx="478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8674100"/>
            <a:ext cx="47879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09700" y="4279900"/>
            <a:ext cx="152400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7500" b="0" i="0" u="none" strike="noStrike">
                <a:solidFill>
                  <a:srgbClr val="FFFFFF"/>
                </a:solidFill>
                <a:ea typeface="Gmarket Sans Bold"/>
              </a:rPr>
              <a:t>감사합니다</a:t>
            </a:r>
            <a:r>
              <a:rPr lang="en-US" sz="7500" b="0" i="0" u="none" strike="noStrike">
                <a:solidFill>
                  <a:srgbClr val="FFFFFF"/>
                </a:solidFill>
                <a:latin typeface="Gmarket Sans Bold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기획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배경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및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86360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500" y="8648700"/>
            <a:ext cx="4787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01.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기획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배경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63900" y="47371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기획</a:t>
            </a:r>
            <a:r>
              <a:rPr lang="en-US" sz="25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124786"/>
                </a:solidFill>
                <a:ea typeface="Gmarket Sans Bold"/>
              </a:rPr>
              <a:t>배경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604500" y="47244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고객</a:t>
            </a:r>
            <a:r>
              <a:rPr lang="en-US" sz="25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2500" b="0" i="0" u="none" strike="noStrike" dirty="0">
                <a:solidFill>
                  <a:srgbClr val="124786"/>
                </a:solidFill>
                <a:ea typeface="Gmarket Sans Bold"/>
              </a:rPr>
              <a:t>정의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38400" y="5537200"/>
            <a:ext cx="5880100" cy="2679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endParaRPr dirty="0"/>
          </a:p>
          <a:p>
            <a:pPr lvl="0" algn="ctr">
              <a:lnSpc>
                <a:spcPct val="99600"/>
              </a:lnSpc>
            </a:pPr>
            <a:r>
              <a:rPr lang="ko-KR" altLang="en-US" sz="2000" b="0" i="0" u="none" strike="noStrike" dirty="0">
                <a:solidFill>
                  <a:srgbClr val="000000"/>
                </a:solidFill>
                <a:ea typeface="Gmarket Sans Medium"/>
              </a:rPr>
              <a:t>기존 플랫폼은 거리 및 교통 정보와 매물 데이터의 연계가 부족하고</a:t>
            </a:r>
            <a:r>
              <a:rPr lang="en-US" altLang="ko-KR" sz="2000" b="0" i="0" u="none" strike="noStrike" dirty="0">
                <a:solidFill>
                  <a:srgbClr val="000000"/>
                </a:solidFill>
                <a:ea typeface="Gmarket Sans Medium"/>
              </a:rPr>
              <a:t>,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Gmarket Sans Medium"/>
              </a:rPr>
              <a:t> 복잡한 정보로 인해 사용자들이 효율적으로 매물을 탐색하기 어려움</a:t>
            </a:r>
            <a:endParaRPr lang="en-US" sz="2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sz="2000" b="0" i="0" u="none" strike="noStrike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endParaRPr lang="en-US" altLang="ko-KR" sz="2000" dirty="0">
              <a:solidFill>
                <a:srgbClr val="000000"/>
              </a:solidFill>
              <a:latin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거리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·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교통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정보와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부동산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데이터</a:t>
            </a:r>
            <a:r>
              <a:rPr lang="ko-KR" sz="2000" b="0" i="0" u="none" strike="noStrike" dirty="0">
                <a:solidFill>
                  <a:schemeClr val="accent5">
                    <a:lumMod val="50000"/>
                  </a:schemeClr>
                </a:solidFill>
                <a:highlight>
                  <a:srgbClr val="FFCD4A"/>
                </a:highlight>
                <a:ea typeface="Gmarket Sans Medium"/>
              </a:rPr>
              <a:t>를</a:t>
            </a:r>
            <a:r>
              <a:rPr lang="en-US" sz="2000" b="0" i="0" u="none" strike="noStrike" dirty="0">
                <a:solidFill>
                  <a:schemeClr val="accent5">
                    <a:lumMod val="50000"/>
                  </a:schemeClr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결합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한</a:t>
            </a:r>
            <a:endParaRPr lang="en-US" altLang="ko-KR" sz="2000" dirty="0">
              <a:solidFill>
                <a:srgbClr val="000000"/>
              </a:solidFill>
              <a:latin typeface="Gmarket Sans Medium"/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효율적이고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직관적인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검색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플랫폼</a:t>
            </a:r>
            <a:r>
              <a:rPr lang="ko-KR" altLang="en-US" sz="2000" b="0" i="0" u="none" strike="noStrike" dirty="0">
                <a:solidFill>
                  <a:srgbClr val="000000"/>
                </a:solidFill>
                <a:ea typeface="Gmarket Sans Medium"/>
              </a:rPr>
              <a:t>이 필요</a:t>
            </a:r>
            <a:endParaRPr lang="en-US" sz="2000" b="0" i="0" u="none" strike="noStrike" dirty="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06000" y="5698067"/>
            <a:ext cx="5676900" cy="302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새로운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거주지를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찾을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때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,</a:t>
            </a:r>
          </a:p>
          <a:p>
            <a:pPr lvl="0" algn="ctr">
              <a:lnSpc>
                <a:spcPct val="99600"/>
              </a:lnSpc>
            </a:pP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직장과의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거리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교통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접근성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,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매물</a:t>
            </a: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비용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등을</a:t>
            </a:r>
            <a:endParaRPr lang="en-US" altLang="ko-KR" sz="2000" dirty="0">
              <a:solidFill>
                <a:srgbClr val="000000"/>
              </a:solidFill>
              <a:latin typeface="Gmarket Sans Medium"/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2000" dirty="0">
                <a:solidFill>
                  <a:srgbClr val="000000"/>
                </a:solidFill>
                <a:ea typeface="Gmarket Sans Medium"/>
              </a:rPr>
              <a:t>우선으로 </a:t>
            </a:r>
            <a:r>
              <a:rPr lang="ko-KR" sz="2000" b="0" i="0" u="none" strike="noStrike" dirty="0">
                <a:solidFill>
                  <a:srgbClr val="000000"/>
                </a:solidFill>
                <a:ea typeface="Gmarket Sans Medium"/>
              </a:rPr>
              <a:t>고려하는</a:t>
            </a:r>
            <a:r>
              <a:rPr lang="en-US" sz="2000" b="0" i="0" u="none" strike="noStrike" dirty="0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altLang="en-US" sz="2000" dirty="0">
                <a:solidFill>
                  <a:srgbClr val="000000"/>
                </a:solidFill>
                <a:latin typeface="Gmarket Sans Medium"/>
                <a:ea typeface="Gmarket Sans Medium"/>
              </a:rPr>
              <a:t>사람</a:t>
            </a:r>
            <a:endParaRPr lang="ko-KR" sz="2000" b="0" i="0" u="none" strike="noStrike" dirty="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0" y="3632200"/>
            <a:ext cx="660400" cy="66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0" y="3759200"/>
            <a:ext cx="444500" cy="444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8500" y="3352800"/>
            <a:ext cx="1130300" cy="12192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400" y="3352800"/>
            <a:ext cx="12954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8547100"/>
            <a:ext cx="47879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700" y="3060700"/>
            <a:ext cx="1778000" cy="1778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01.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기획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배경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목표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8800" y="4864100"/>
            <a:ext cx="42164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500" b="0" i="0" u="none" strike="noStrike">
                <a:solidFill>
                  <a:srgbClr val="E65000"/>
                </a:solidFill>
                <a:ea typeface="Gmarket Sans Bold"/>
              </a:rPr>
              <a:t>핵심</a:t>
            </a:r>
            <a:r>
              <a:rPr lang="en-US" sz="2500" b="0" i="0" u="none" strike="noStrike">
                <a:solidFill>
                  <a:srgbClr val="E65000"/>
                </a:solidFill>
                <a:latin typeface="Gmarket Sans Bold"/>
              </a:rPr>
              <a:t> </a:t>
            </a:r>
            <a:r>
              <a:rPr lang="ko-KR" sz="2500" b="0" i="0" u="none" strike="noStrike">
                <a:solidFill>
                  <a:srgbClr val="E65000"/>
                </a:solidFill>
                <a:ea typeface="Gmarket Sans Bold"/>
              </a:rPr>
              <a:t>목표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7700" y="5689600"/>
            <a:ext cx="9372600" cy="2400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1.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효율적인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의사결정을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지원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하는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부동산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플랫폼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제공</a:t>
            </a:r>
          </a:p>
          <a:p>
            <a:pPr lvl="0" algn="ctr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2.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교통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수단별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소요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시간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및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거리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계산으로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사용자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 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제공</a:t>
            </a:r>
          </a:p>
          <a:p>
            <a:pPr lvl="0" algn="ctr">
              <a:lnSpc>
                <a:spcPct val="99600"/>
              </a:lnSpc>
            </a:pPr>
            <a:endParaRPr lang="ko-KR" sz="2200" b="0" i="0" u="none" strike="noStrike">
              <a:solidFill>
                <a:srgbClr val="000000"/>
              </a:solidFill>
              <a:highlight>
                <a:srgbClr val="FFCD4A"/>
              </a:highlight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3.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데이터를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활용한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거래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추이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그래프를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신뢰성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있는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정보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전달</a:t>
            </a:r>
            <a:b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</a:br>
            <a:endParaRPr lang="ko-KR" sz="2200" b="0" i="0" u="none" strike="noStrike">
              <a:solidFill>
                <a:srgbClr val="000000"/>
              </a:solidFill>
              <a:ea typeface="Gmarket Sans Medium"/>
            </a:endParaRPr>
          </a:p>
          <a:p>
            <a:pPr lvl="0" algn="ctr">
              <a:lnSpc>
                <a:spcPct val="996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4. 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AI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기반</a:t>
            </a:r>
            <a:r>
              <a:rPr lang="en-US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highlight>
                  <a:srgbClr val="FFCD4A"/>
                </a:highlight>
                <a:ea typeface="Gmarket Sans Medium"/>
              </a:rPr>
              <a:t>챗봇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을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통해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맞춤형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매물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추천과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조언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기능</a:t>
            </a:r>
            <a:r>
              <a:rPr lang="en-US" sz="2200" b="0" i="0" u="none" strike="noStrike">
                <a:solidFill>
                  <a:srgbClr val="000000"/>
                </a:solidFill>
                <a:latin typeface="Gmarket Sans Medium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Gmarket Sans Medium"/>
              </a:rPr>
              <a:t>구현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47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900" y="8686800"/>
            <a:ext cx="5956300" cy="12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12900" y="4432300"/>
            <a:ext cx="66421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추진</a:t>
            </a:r>
            <a:r>
              <a:rPr lang="en-US" sz="4200" b="0" i="0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4200" b="0" i="0" u="none" strike="noStrike">
                <a:solidFill>
                  <a:srgbClr val="FFFFFF"/>
                </a:solidFill>
                <a:ea typeface="Gmarket Sans Bold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40700" y="3314700"/>
            <a:ext cx="85344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40300" b="0" i="0" u="none" strike="noStrike" dirty="0">
                <a:solidFill>
                  <a:srgbClr val="FFFFFF">
                    <a:alpha val="10196"/>
                  </a:srgbClr>
                </a:solidFill>
                <a:latin typeface="Gmarket Sans Bold"/>
              </a:rPr>
              <a:t>02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12900" y="5156200"/>
            <a:ext cx="7569200" cy="977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FFFFFF"/>
              </a:buClr>
              <a:buFont typeface="Arial"/>
              <a:buChar char="●"/>
            </a:pP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팀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전체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일정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및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개인별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업무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진행</a:t>
            </a:r>
            <a:r>
              <a:rPr lang="en-US" sz="3000" b="0" i="0" u="none" strike="noStrike">
                <a:solidFill>
                  <a:srgbClr val="FFFFFF"/>
                </a:solidFill>
                <a:latin typeface="Gmarket Sans Medium"/>
              </a:rPr>
              <a:t> </a:t>
            </a:r>
            <a:r>
              <a:rPr lang="ko-KR" sz="3000" b="0" i="0" u="none" strike="noStrike">
                <a:solidFill>
                  <a:srgbClr val="FFFFFF"/>
                </a:solidFill>
                <a:ea typeface="Gmarket Sans Medium"/>
              </a:rPr>
              <a:t>일정</a:t>
            </a:r>
          </a:p>
          <a:p>
            <a:pPr lvl="0" algn="l">
              <a:lnSpc>
                <a:spcPct val="99600"/>
              </a:lnSpc>
            </a:pPr>
            <a:endParaRPr lang="ko-KR" sz="3000" b="0" i="0" u="none" strike="noStrike">
              <a:solidFill>
                <a:srgbClr val="FFFFFF"/>
              </a:solidFill>
              <a:ea typeface="Gmarket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48260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  <a:p>
            <a:pPr marL="342900" lvl="0" indent="-342900" algn="l">
              <a:lnSpc>
                <a:spcPct val="124499"/>
              </a:lnSpc>
              <a:buClr>
                <a:srgbClr val="9E9E9E"/>
              </a:buClr>
              <a:buFont typeface="Arial"/>
              <a:buChar char="●"/>
            </a:pP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팀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전체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일정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및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개인별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업무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진행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일정</a:t>
            </a:r>
          </a:p>
          <a:p>
            <a:pPr lvl="0" algn="l">
              <a:lnSpc>
                <a:spcPct val="124499"/>
              </a:lnSpc>
            </a:pPr>
            <a:endParaRPr lang="ko-KR" sz="1700" b="0" i="0" u="none" strike="noStrike">
              <a:solidFill>
                <a:srgbClr val="9E9E9E"/>
              </a:solidFill>
              <a:ea typeface="Gmarket Sans Bold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41C1F8-6239-3B5E-1BA1-9B9FE96ABF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002009"/>
              </p:ext>
            </p:extLst>
          </p:nvPr>
        </p:nvGraphicFramePr>
        <p:xfrm>
          <a:off x="1028700" y="4000500"/>
          <a:ext cx="16230600" cy="2628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2542">
                  <a:extLst>
                    <a:ext uri="{9D8B030D-6E8A-4147-A177-3AD203B41FA5}">
                      <a16:colId xmlns:a16="http://schemas.microsoft.com/office/drawing/2014/main" val="2571784822"/>
                    </a:ext>
                  </a:extLst>
                </a:gridCol>
                <a:gridCol w="942558">
                  <a:extLst>
                    <a:ext uri="{9D8B030D-6E8A-4147-A177-3AD203B41FA5}">
                      <a16:colId xmlns:a16="http://schemas.microsoft.com/office/drawing/2014/main" val="155982700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14630755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83613389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841897538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165868849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218295273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47249405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19549550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666016176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3380580707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1898140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16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17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18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19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20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21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22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23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24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25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26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solidFill>
                      <a:srgbClr val="1147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87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전체 일정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기획 및 설계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핵심 기능 개발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단위테스트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48494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김자연</a:t>
                      </a: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팀장</a:t>
                      </a:r>
                      <a:r>
                        <a:rPr lang="en-US" altLang="ko-KR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이메일 인증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매물 검색 및 상세조회 구현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외부 </a:t>
                      </a:r>
                      <a:r>
                        <a:rPr lang="en-US" altLang="ko-KR" b="0" i="0" dirty="0" err="1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api</a:t>
                      </a: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부착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테스트 및 </a:t>
                      </a:r>
                      <a:r>
                        <a:rPr lang="en-US" altLang="ko-KR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UI </a:t>
                      </a: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개선</a:t>
                      </a:r>
                      <a:r>
                        <a:rPr lang="en-US" altLang="ko-KR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,</a:t>
                      </a: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버그 수정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79570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정현수</a:t>
                      </a:r>
                      <a:endParaRPr lang="en-KR" dirty="0"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인증</a:t>
                      </a:r>
                      <a:r>
                        <a:rPr lang="en-US" altLang="ko-KR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/</a:t>
                      </a: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인가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회원관리 및 관심매물 구현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b="0" i="0" dirty="0" err="1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QnA</a:t>
                      </a:r>
                      <a:r>
                        <a:rPr lang="ko-KR" altLang="en-US" b="0" i="0" dirty="0">
                          <a:latin typeface="Gmarket Sans TTF Light" panose="02000000000000000000" pitchFamily="2" charset="-128"/>
                          <a:ea typeface="Gmarket Sans TTF Light" panose="02000000000000000000" pitchFamily="2" charset="-128"/>
                        </a:rPr>
                        <a:t> 게시판 구현</a:t>
                      </a:r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KR" b="0" i="0" dirty="0">
                        <a:latin typeface="Gmarket Sans TTF Light" panose="02000000000000000000" pitchFamily="2" charset="-128"/>
                        <a:ea typeface="Gmarket Sans TTF Light" panose="02000000000000000000" pitchFamily="2" charset="-128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04084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74800" y="2387600"/>
            <a:ext cx="298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기획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및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Bold"/>
              </a:rPr>
              <a:t>설계</a:t>
            </a:r>
          </a:p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 (~11/17)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600" y="2247900"/>
            <a:ext cx="27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11600" y="2171700"/>
            <a:ext cx="29845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ea typeface="Gmarket Sans Medium"/>
              </a:rPr>
              <a:t>요구사항</a:t>
            </a:r>
            <a:r>
              <a:rPr lang="en-US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latin typeface="Gmarket Sans Medium"/>
              </a:rPr>
              <a:t> </a:t>
            </a:r>
            <a:r>
              <a:rPr lang="ko-KR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ea typeface="Gmarket Sans Medium"/>
              </a:rPr>
              <a:t>정의</a:t>
            </a:r>
          </a:p>
          <a:p>
            <a:pPr lvl="0" algn="l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UI/UX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설계</a:t>
            </a:r>
          </a:p>
          <a:p>
            <a:pPr lvl="0" algn="l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ERD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설계</a:t>
            </a:r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0A875C24-8109-42A7-F6C7-ADCBEB311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0" y="269101"/>
            <a:ext cx="7162800" cy="97487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08100"/>
            <a:ext cx="1193800" cy="622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2" y="952500"/>
            <a:ext cx="9118600" cy="891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035300" y="1384300"/>
            <a:ext cx="33909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02.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추진</a:t>
            </a:r>
            <a:r>
              <a:rPr lang="en-US" sz="1700" b="0" i="0" u="none" strike="noStrike">
                <a:solidFill>
                  <a:srgbClr val="9E9E9E"/>
                </a:solidFill>
                <a:latin typeface="Gmarket Sans Bold"/>
              </a:rPr>
              <a:t> </a:t>
            </a:r>
            <a:r>
              <a:rPr lang="ko-KR" sz="1700" b="0" i="0" u="none" strike="noStrike">
                <a:solidFill>
                  <a:srgbClr val="9E9E9E"/>
                </a:solidFill>
                <a:ea typeface="Gmarket Sans Bold"/>
              </a:rPr>
              <a:t>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74800" y="2387600"/>
            <a:ext cx="29845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기획</a:t>
            </a:r>
            <a:r>
              <a:rPr lang="en-US" sz="30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및</a:t>
            </a:r>
            <a:r>
              <a:rPr lang="en-US" sz="3000" b="0" i="0" u="none" strike="noStrike">
                <a:solidFill>
                  <a:srgbClr val="124786"/>
                </a:solidFill>
                <a:latin typeface="Gmarket Sans Bold"/>
              </a:rPr>
              <a:t> </a:t>
            </a:r>
            <a:r>
              <a:rPr lang="ko-KR" sz="3000" b="0" i="0" u="none" strike="noStrike">
                <a:solidFill>
                  <a:srgbClr val="124786"/>
                </a:solidFill>
                <a:ea typeface="Gmarket Sans Bold"/>
              </a:rPr>
              <a:t>설계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1600" y="2171700"/>
            <a:ext cx="2984500" cy="1447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요구사항</a:t>
            </a: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정의</a:t>
            </a:r>
          </a:p>
          <a:p>
            <a:pPr lvl="0" algn="l">
              <a:lnSpc>
                <a:spcPct val="150000"/>
              </a:lnSpc>
            </a:pPr>
            <a:r>
              <a:rPr lang="en-US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latin typeface="Gmarket Sans Medium"/>
              </a:rPr>
              <a:t>UI/UX </a:t>
            </a:r>
            <a:r>
              <a:rPr lang="ko-KR" sz="3000" b="1" i="0" u="none" strike="noStrike" dirty="0">
                <a:solidFill>
                  <a:srgbClr val="124786"/>
                </a:solidFill>
                <a:highlight>
                  <a:srgbClr val="FFCD4A"/>
                </a:highlight>
                <a:ea typeface="Gmarket Sans Medium"/>
              </a:rPr>
              <a:t>설계</a:t>
            </a:r>
          </a:p>
          <a:p>
            <a:pPr lvl="0" algn="l">
              <a:lnSpc>
                <a:spcPct val="1500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Medium"/>
              </a:rPr>
              <a:t>ERD </a:t>
            </a:r>
            <a:r>
              <a:rPr lang="ko-KR" sz="3000" b="0" i="0" u="none" strike="noStrike" dirty="0">
                <a:solidFill>
                  <a:srgbClr val="124786"/>
                </a:solidFill>
                <a:ea typeface="Gmarket Sans Medium"/>
              </a:rPr>
              <a:t>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9A52F-A0DF-0A25-BA26-7936260161AF}"/>
              </a:ext>
            </a:extLst>
          </p:cNvPr>
          <p:cNvSpPr txBox="1"/>
          <p:nvPr/>
        </p:nvSpPr>
        <p:spPr>
          <a:xfrm>
            <a:off x="1371600" y="2247900"/>
            <a:ext cx="2794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00" b="0" i="0" u="none" strike="noStrike" dirty="0">
                <a:solidFill>
                  <a:srgbClr val="124786"/>
                </a:solidFill>
                <a:latin typeface="Gmarket Sans Bold"/>
              </a:rPr>
              <a:t>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671</Words>
  <Application>Microsoft Macintosh PowerPoint</Application>
  <PresentationFormat>Custom</PresentationFormat>
  <Paragraphs>166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Noto Sans CJK KR Regular</vt:lpstr>
      <vt:lpstr>Calibri</vt:lpstr>
      <vt:lpstr>Gmarket Sans TTF Light</vt:lpstr>
      <vt:lpstr>Gmarket Sans TTF Medium</vt:lpstr>
      <vt:lpstr>Gmarket Sans Light</vt:lpstr>
      <vt:lpstr>Arial</vt:lpstr>
      <vt:lpstr>Gmarket Sans Bold</vt:lpstr>
      <vt:lpstr>Gmarket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김자연</cp:lastModifiedBy>
  <cp:revision>19</cp:revision>
  <dcterms:created xsi:type="dcterms:W3CDTF">2006-08-16T00:00:00Z</dcterms:created>
  <dcterms:modified xsi:type="dcterms:W3CDTF">2024-11-26T22:48:27Z</dcterms:modified>
</cp:coreProperties>
</file>